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embeddedFontLst>
    <p:embeddedFont>
      <p:font typeface="Inter SemiBold"/>
      <p:regular r:id="rId18"/>
      <p:bold r:id="rId19"/>
      <p:italic r:id="rId20"/>
      <p:boldItalic r:id="rId21"/>
    </p:embeddedFont>
    <p:embeddedFont>
      <p:font typeface="Inter Light"/>
      <p:regular r:id="rId22"/>
      <p:bold r:id="rId23"/>
      <p:italic r:id="rId24"/>
      <p:boldItalic r:id="rId25"/>
    </p:embeddedFont>
    <p:embeddedFont>
      <p:font typeface="Inter"/>
      <p:regular r:id="rId26"/>
      <p:bold r:id="rId27"/>
      <p:italic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InterSemiBold-italic.fntdata"/><Relationship Id="rId22" Type="http://schemas.openxmlformats.org/officeDocument/2006/relationships/font" Target="fonts/InterLight-regular.fntdata"/><Relationship Id="rId21" Type="http://schemas.openxmlformats.org/officeDocument/2006/relationships/font" Target="fonts/InterSemiBold-boldItalic.fntdata"/><Relationship Id="rId24" Type="http://schemas.openxmlformats.org/officeDocument/2006/relationships/font" Target="fonts/InterLight-italic.fntdata"/><Relationship Id="rId23" Type="http://schemas.openxmlformats.org/officeDocument/2006/relationships/font" Target="fonts/InterLight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Inter-regular.fntdata"/><Relationship Id="rId25" Type="http://schemas.openxmlformats.org/officeDocument/2006/relationships/font" Target="fonts/InterLight-boldItalic.fntdata"/><Relationship Id="rId28" Type="http://schemas.openxmlformats.org/officeDocument/2006/relationships/font" Target="fonts/Inter-italic.fntdata"/><Relationship Id="rId27" Type="http://schemas.openxmlformats.org/officeDocument/2006/relationships/font" Target="fonts/Inter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Inter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InterSemiBold-bold.fntdata"/><Relationship Id="rId18" Type="http://schemas.openxmlformats.org/officeDocument/2006/relationships/font" Target="fonts/InterSemiBold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38648f3ec0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38648f3ec0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3983d80a731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3983d80a731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8648f3ec08_0_14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38648f3ec08_0_14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8648f3ec08_0_14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8648f3ec08_0_14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9e5b2e2a99_1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9e5b2e2a99_1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Interact </a:t>
            </a:r>
            <a:r>
              <a:rPr lang="en"/>
              <a:t>with</a:t>
            </a:r>
            <a:r>
              <a:rPr lang="en"/>
              <a:t> software interface with gui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Student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Waitlist student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Enroll in course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Drop course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Browse course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Search course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View student schedule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Admin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Manage courses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Generate reports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Both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Client server communication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9e5b2e2a99_1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9e5b2e2a99_1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983d80a731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983d80a731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9e5b2e2a99_1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9e5b2e2a99_1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39e5b2e2a99_1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39e5b2e2a99_1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9e5b2e2a99_1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39e5b2e2a99_1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3983d80a731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3983d80a731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983d80a731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983d80a731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- ALT 1">
  <p:cSld name="BLANK_1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13"/>
          <p:cNvGrpSpPr/>
          <p:nvPr/>
        </p:nvGrpSpPr>
        <p:grpSpPr>
          <a:xfrm>
            <a:off x="-800" y="-150"/>
            <a:ext cx="9145250" cy="5144250"/>
            <a:chOff x="-800" y="-150"/>
            <a:chExt cx="9145250" cy="5144250"/>
          </a:xfrm>
        </p:grpSpPr>
        <p:cxnSp>
          <p:nvCxnSpPr>
            <p:cNvPr id="52" name="Google Shape;52;p13"/>
            <p:cNvCxnSpPr/>
            <p:nvPr/>
          </p:nvCxnSpPr>
          <p:spPr>
            <a:xfrm>
              <a:off x="514575" y="-150"/>
              <a:ext cx="0" cy="514380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3" name="Google Shape;53;p13"/>
            <p:cNvCxnSpPr/>
            <p:nvPr/>
          </p:nvCxnSpPr>
          <p:spPr>
            <a:xfrm rot="10800000">
              <a:off x="-800" y="521125"/>
              <a:ext cx="9144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4" name="Google Shape;54;p13"/>
            <p:cNvCxnSpPr/>
            <p:nvPr/>
          </p:nvCxnSpPr>
          <p:spPr>
            <a:xfrm>
              <a:off x="7228800" y="450"/>
              <a:ext cx="0" cy="52140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5" name="Google Shape;55;p13"/>
            <p:cNvCxnSpPr/>
            <p:nvPr/>
          </p:nvCxnSpPr>
          <p:spPr>
            <a:xfrm>
              <a:off x="8622600" y="528"/>
              <a:ext cx="0" cy="514320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6" name="Google Shape;56;p13"/>
            <p:cNvCxnSpPr/>
            <p:nvPr/>
          </p:nvCxnSpPr>
          <p:spPr>
            <a:xfrm rot="10800000">
              <a:off x="-450" y="3610475"/>
              <a:ext cx="9144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7" name="Google Shape;57;p13"/>
            <p:cNvCxnSpPr/>
            <p:nvPr/>
          </p:nvCxnSpPr>
          <p:spPr>
            <a:xfrm rot="10800000">
              <a:off x="-450" y="4619575"/>
              <a:ext cx="9144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8" name="Google Shape;58;p13"/>
            <p:cNvCxnSpPr/>
            <p:nvPr/>
          </p:nvCxnSpPr>
          <p:spPr>
            <a:xfrm>
              <a:off x="7228850" y="3609300"/>
              <a:ext cx="0" cy="153480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59" name="Google Shape;59;p13"/>
          <p:cNvSpPr txBox="1"/>
          <p:nvPr>
            <p:ph type="title"/>
          </p:nvPr>
        </p:nvSpPr>
        <p:spPr>
          <a:xfrm>
            <a:off x="521800" y="1251350"/>
            <a:ext cx="8100900" cy="1531500"/>
          </a:xfrm>
          <a:prstGeom prst="rect">
            <a:avLst/>
          </a:prstGeom>
        </p:spPr>
        <p:txBody>
          <a:bodyPr anchorCtr="0" anchor="t" bIns="91425" lIns="274300" spcFirstLastPara="1" rIns="182875" wrap="square" tIns="91425">
            <a:norm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521375" y="2782850"/>
            <a:ext cx="8100900" cy="338700"/>
          </a:xfrm>
          <a:prstGeom prst="rect">
            <a:avLst/>
          </a:prstGeom>
        </p:spPr>
        <p:txBody>
          <a:bodyPr anchorCtr="0" anchor="t" bIns="91425" lIns="274300" spcFirstLastPara="1" rIns="18287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 SemiBold"/>
              <a:buNone/>
              <a:defRPr sz="1000">
                <a:solidFill>
                  <a:schemeClr val="accent6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 SemiBold"/>
              <a:buNone/>
              <a:defRPr sz="1000">
                <a:solidFill>
                  <a:schemeClr val="accent6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 SemiBold"/>
              <a:buNone/>
              <a:defRPr sz="1000">
                <a:solidFill>
                  <a:schemeClr val="accent6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 SemiBold"/>
              <a:buNone/>
              <a:defRPr sz="1000">
                <a:solidFill>
                  <a:schemeClr val="accent6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 SemiBold"/>
              <a:buNone/>
              <a:defRPr sz="1000">
                <a:solidFill>
                  <a:schemeClr val="accent6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 SemiBold"/>
              <a:buNone/>
              <a:defRPr sz="1000">
                <a:solidFill>
                  <a:schemeClr val="accent6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 SemiBold"/>
              <a:buNone/>
              <a:defRPr sz="1000">
                <a:solidFill>
                  <a:schemeClr val="accent6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 SemiBold"/>
              <a:buNone/>
              <a:defRPr sz="1000">
                <a:solidFill>
                  <a:schemeClr val="accent6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 SemiBold"/>
              <a:buNone/>
              <a:defRPr sz="1000">
                <a:solidFill>
                  <a:schemeClr val="accent6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61" name="Google Shape;61;p13"/>
          <p:cNvSpPr txBox="1"/>
          <p:nvPr>
            <p:ph idx="2" type="subTitle"/>
          </p:nvPr>
        </p:nvSpPr>
        <p:spPr>
          <a:xfrm>
            <a:off x="518400" y="3609525"/>
            <a:ext cx="6710400" cy="1010100"/>
          </a:xfrm>
          <a:prstGeom prst="rect">
            <a:avLst/>
          </a:prstGeom>
        </p:spPr>
        <p:txBody>
          <a:bodyPr anchorCtr="0" anchor="ctr" bIns="91425" lIns="274300" spcFirstLastPara="1" rIns="274300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2" name="Google Shape;62;p13"/>
          <p:cNvSpPr txBox="1"/>
          <p:nvPr>
            <p:ph idx="3" type="subTitle"/>
          </p:nvPr>
        </p:nvSpPr>
        <p:spPr>
          <a:xfrm>
            <a:off x="3171350" y="11075"/>
            <a:ext cx="4057500" cy="5082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3" name="Google Shape;63;p13"/>
          <p:cNvSpPr txBox="1"/>
          <p:nvPr>
            <p:ph idx="4" type="subTitle"/>
          </p:nvPr>
        </p:nvSpPr>
        <p:spPr>
          <a:xfrm>
            <a:off x="7228800" y="11075"/>
            <a:ext cx="1393800" cy="5082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">
  <p:cSld name="BLANK_1_1_3">
    <p:bg>
      <p:bgPr>
        <a:solidFill>
          <a:schemeClr val="lt2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oogle Shape;65;p14"/>
          <p:cNvGrpSpPr/>
          <p:nvPr/>
        </p:nvGrpSpPr>
        <p:grpSpPr>
          <a:xfrm rot="5400000">
            <a:off x="593777" y="548798"/>
            <a:ext cx="369896" cy="333900"/>
            <a:chOff x="96076" y="654376"/>
            <a:chExt cx="369896" cy="333900"/>
          </a:xfrm>
        </p:grpSpPr>
        <p:cxnSp>
          <p:nvCxnSpPr>
            <p:cNvPr id="66" name="Google Shape;66;p14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67" name="Google Shape;67;p14"/>
            <p:cNvSpPr/>
            <p:nvPr/>
          </p:nvSpPr>
          <p:spPr>
            <a:xfrm>
              <a:off x="281321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68" name="Google Shape;68;p14"/>
            <p:cNvSpPr/>
            <p:nvPr/>
          </p:nvSpPr>
          <p:spPr>
            <a:xfrm flipH="1">
              <a:off x="96076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69" name="Google Shape;69;p14"/>
          <p:cNvSpPr txBox="1"/>
          <p:nvPr>
            <p:ph idx="1" type="body"/>
          </p:nvPr>
        </p:nvSpPr>
        <p:spPr>
          <a:xfrm>
            <a:off x="1042100" y="1307575"/>
            <a:ext cx="3977100" cy="3522300"/>
          </a:xfrm>
          <a:prstGeom prst="rect">
            <a:avLst/>
          </a:prstGeom>
        </p:spPr>
        <p:txBody>
          <a:bodyPr anchorCtr="0" anchor="t" bIns="91425" lIns="274300" spcFirstLastPara="1" rIns="91425" wrap="square" tIns="27430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cxnSp>
        <p:nvCxnSpPr>
          <p:cNvPr id="70" name="Google Shape;70;p14"/>
          <p:cNvCxnSpPr/>
          <p:nvPr/>
        </p:nvCxnSpPr>
        <p:spPr>
          <a:xfrm>
            <a:off x="1042100" y="334900"/>
            <a:ext cx="8102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1" name="Google Shape;71;p14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2" name="Google Shape;72;p14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3" name="Google Shape;73;p14"/>
          <p:cNvCxnSpPr/>
          <p:nvPr/>
        </p:nvCxnSpPr>
        <p:spPr>
          <a:xfrm>
            <a:off x="5153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4" name="Google Shape;74;p14"/>
          <p:cNvCxnSpPr/>
          <p:nvPr/>
        </p:nvCxnSpPr>
        <p:spPr>
          <a:xfrm>
            <a:off x="104210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5" name="Google Shape;75;p14"/>
          <p:cNvSpPr txBox="1"/>
          <p:nvPr>
            <p:ph type="title"/>
          </p:nvPr>
        </p:nvSpPr>
        <p:spPr>
          <a:xfrm flipH="1">
            <a:off x="1040750" y="334850"/>
            <a:ext cx="7581900" cy="8826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owun Batang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owun Batang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owun Batang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owun Batang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owun Batang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owun Batang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owun Batang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owun Batang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owun Batang"/>
              <a:buNone/>
              <a:defRPr/>
            </a:lvl9pPr>
          </a:lstStyle>
          <a:p/>
        </p:txBody>
      </p:sp>
      <p:cxnSp>
        <p:nvCxnSpPr>
          <p:cNvPr id="76" name="Google Shape;76;p14"/>
          <p:cNvCxnSpPr/>
          <p:nvPr/>
        </p:nvCxnSpPr>
        <p:spPr>
          <a:xfrm>
            <a:off x="1042100" y="1217450"/>
            <a:ext cx="8102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>
  <p:cSld name="Blank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Relationship Id="rId4" Type="http://schemas.openxmlformats.org/officeDocument/2006/relationships/image" Target="../media/image2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2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1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2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Relationship Id="rId4" Type="http://schemas.openxmlformats.org/officeDocument/2006/relationships/image" Target="../media/image4.png"/><Relationship Id="rId5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18.png"/><Relationship Id="rId6" Type="http://schemas.openxmlformats.org/officeDocument/2006/relationships/image" Target="../media/image9.png"/><Relationship Id="rId7" Type="http://schemas.openxmlformats.org/officeDocument/2006/relationships/image" Target="../media/image12.png"/><Relationship Id="rId8" Type="http://schemas.openxmlformats.org/officeDocument/2006/relationships/image" Target="../media/image1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Relationship Id="rId4" Type="http://schemas.openxmlformats.org/officeDocument/2006/relationships/image" Target="../media/image7.png"/><Relationship Id="rId5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 txBox="1"/>
          <p:nvPr>
            <p:ph type="title"/>
          </p:nvPr>
        </p:nvSpPr>
        <p:spPr>
          <a:xfrm>
            <a:off x="521800" y="1251350"/>
            <a:ext cx="8100900" cy="1531500"/>
          </a:xfrm>
          <a:prstGeom prst="rect">
            <a:avLst/>
          </a:prstGeom>
        </p:spPr>
        <p:txBody>
          <a:bodyPr anchorCtr="0" anchor="t" bIns="91425" lIns="274300" spcFirstLastPara="1" rIns="182875" wrap="square" tIns="91425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5030"/>
              <a:t>CourseTrack </a:t>
            </a:r>
            <a:endParaRPr sz="5030"/>
          </a:p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5030"/>
              <a:t>Design Phase </a:t>
            </a:r>
            <a:endParaRPr sz="5030"/>
          </a:p>
        </p:txBody>
      </p:sp>
      <p:sp>
        <p:nvSpPr>
          <p:cNvPr id="83" name="Google Shape;83;p16"/>
          <p:cNvSpPr txBox="1"/>
          <p:nvPr>
            <p:ph idx="1" type="subTitle"/>
          </p:nvPr>
        </p:nvSpPr>
        <p:spPr>
          <a:xfrm>
            <a:off x="521375" y="2782850"/>
            <a:ext cx="8100900" cy="804900"/>
          </a:xfrm>
          <a:prstGeom prst="rect">
            <a:avLst/>
          </a:prstGeom>
        </p:spPr>
        <p:txBody>
          <a:bodyPr anchorCtr="0" anchor="t" bIns="91425" lIns="274300" spcFirstLastPara="1" rIns="18287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" sz="2400">
                <a:solidFill>
                  <a:schemeClr val="dk1"/>
                </a:solidFill>
              </a:rPr>
              <a:t>College Course Enrollment System</a:t>
            </a:r>
            <a:endParaRPr sz="2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5"/>
          <p:cNvSpPr txBox="1"/>
          <p:nvPr>
            <p:ph type="title"/>
          </p:nvPr>
        </p:nvSpPr>
        <p:spPr>
          <a:xfrm flipH="1">
            <a:off x="1040750" y="334850"/>
            <a:ext cx="7581900" cy="8826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Server &amp; ServerConnection Class</a:t>
            </a:r>
            <a:endParaRPr/>
          </a:p>
        </p:txBody>
      </p:sp>
      <p:pic>
        <p:nvPicPr>
          <p:cNvPr id="155" name="Google Shape;15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6750" y="1369850"/>
            <a:ext cx="4231525" cy="294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70725" y="1369850"/>
            <a:ext cx="3370925" cy="25409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6"/>
          <p:cNvSpPr txBox="1"/>
          <p:nvPr>
            <p:ph type="title"/>
          </p:nvPr>
        </p:nvSpPr>
        <p:spPr>
          <a:xfrm flipH="1">
            <a:off x="1040750" y="334850"/>
            <a:ext cx="7581900" cy="8826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Group Task and Workload Schedule</a:t>
            </a:r>
            <a:endParaRPr/>
          </a:p>
        </p:txBody>
      </p:sp>
      <p:pic>
        <p:nvPicPr>
          <p:cNvPr id="162" name="Google Shape;16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0750" y="1727925"/>
            <a:ext cx="8103250" cy="27031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27" title="Animated-Thank-You-Gif-Slides.gif"/>
          <p:cNvPicPr preferRelativeResize="0"/>
          <p:nvPr/>
        </p:nvPicPr>
        <p:blipFill rotWithShape="1">
          <a:blip r:embed="rId3">
            <a:alphaModFix/>
          </a:blip>
          <a:srcRect b="1199" l="0" r="0" t="-1200"/>
          <a:stretch/>
        </p:blipFill>
        <p:spPr>
          <a:xfrm>
            <a:off x="0" y="-61200"/>
            <a:ext cx="9144000" cy="520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7"/>
          <p:cNvSpPr txBox="1"/>
          <p:nvPr>
            <p:ph type="title"/>
          </p:nvPr>
        </p:nvSpPr>
        <p:spPr>
          <a:xfrm flipH="1">
            <a:off x="1040750" y="334850"/>
            <a:ext cx="7581900" cy="8826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Case Diagrams</a:t>
            </a:r>
            <a:endParaRPr/>
          </a:p>
        </p:txBody>
      </p:sp>
      <p:sp>
        <p:nvSpPr>
          <p:cNvPr id="89" name="Google Shape;89;p17"/>
          <p:cNvSpPr txBox="1"/>
          <p:nvPr>
            <p:ph idx="1" type="body"/>
          </p:nvPr>
        </p:nvSpPr>
        <p:spPr>
          <a:xfrm>
            <a:off x="1042100" y="1307575"/>
            <a:ext cx="3804300" cy="3522300"/>
          </a:xfrm>
          <a:prstGeom prst="rect">
            <a:avLst/>
          </a:prstGeom>
        </p:spPr>
        <p:txBody>
          <a:bodyPr anchorCtr="0" anchor="t" bIns="91425" lIns="274300" spcFirstLastPara="1" rIns="91425" wrap="square" tIns="274300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●"/>
            </a:pPr>
            <a:r>
              <a:rPr lang="en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Main actors: Student, Admin, </a:t>
            </a:r>
            <a:r>
              <a:rPr lang="en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Client Application</a:t>
            </a:r>
            <a:endParaRPr sz="1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●"/>
            </a:pPr>
            <a:r>
              <a:rPr lang="en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Student and Admin are human users while Client application is a software interface</a:t>
            </a:r>
            <a:endParaRPr sz="1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●"/>
            </a:pPr>
            <a:r>
              <a:rPr lang="en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Student and Admin communicate with server through the client application</a:t>
            </a:r>
            <a:endParaRPr sz="1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●"/>
            </a:pPr>
            <a:r>
              <a:rPr lang="en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Students use enrollment tasks, Admins use system management</a:t>
            </a:r>
            <a:endParaRPr sz="1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0" name="Google Shape;90;p17" title="coursetrack_usecase_uml_preview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9200" y="1280935"/>
            <a:ext cx="4082499" cy="37942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8"/>
          <p:cNvSpPr txBox="1"/>
          <p:nvPr>
            <p:ph type="title"/>
          </p:nvPr>
        </p:nvSpPr>
        <p:spPr>
          <a:xfrm flipH="1">
            <a:off x="1040750" y="334850"/>
            <a:ext cx="7581900" cy="8826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Sequence Diagrams</a:t>
            </a:r>
            <a:endParaRPr/>
          </a:p>
        </p:txBody>
      </p:sp>
      <p:pic>
        <p:nvPicPr>
          <p:cNvPr id="96" name="Google Shape;9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8225" y="1307575"/>
            <a:ext cx="3811302" cy="2945097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48825" y="1307575"/>
            <a:ext cx="3898551" cy="2945099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8"/>
          <p:cNvSpPr txBox="1"/>
          <p:nvPr/>
        </p:nvSpPr>
        <p:spPr>
          <a:xfrm>
            <a:off x="1166375" y="4354075"/>
            <a:ext cx="7781100" cy="6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User interactions is implemented following the “facade” design pattern to simplifies system interactions.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7050" y="380098"/>
            <a:ext cx="458425" cy="982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9" title="coursetrack_client_uml_preview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7303" y="0"/>
            <a:ext cx="734464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9"/>
          <p:cNvSpPr txBox="1"/>
          <p:nvPr>
            <p:ph type="title"/>
          </p:nvPr>
        </p:nvSpPr>
        <p:spPr>
          <a:xfrm flipH="1">
            <a:off x="899550" y="0"/>
            <a:ext cx="2757300" cy="4572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</a:rPr>
              <a:t>Client Class Diagrams </a:t>
            </a:r>
            <a:endParaRPr sz="2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/>
          <p:nvPr>
            <p:ph type="title"/>
          </p:nvPr>
        </p:nvSpPr>
        <p:spPr>
          <a:xfrm flipH="1">
            <a:off x="1040750" y="334850"/>
            <a:ext cx="7581900" cy="8826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 Message&lt;</a:t>
            </a:r>
            <a:r>
              <a:rPr lang="en"/>
              <a:t>TObjMessage</a:t>
            </a:r>
            <a:r>
              <a:rPr lang="en"/>
              <a:t>&gt;</a:t>
            </a:r>
            <a:endParaRPr/>
          </a:p>
        </p:txBody>
      </p:sp>
      <p:pic>
        <p:nvPicPr>
          <p:cNvPr id="111" name="Google Shape;11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0100" y="1304075"/>
            <a:ext cx="3196351" cy="158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0100" y="4730075"/>
            <a:ext cx="4343400" cy="35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20100" y="4350475"/>
            <a:ext cx="3114675" cy="35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0"/>
          <p:cNvSpPr txBox="1"/>
          <p:nvPr/>
        </p:nvSpPr>
        <p:spPr>
          <a:xfrm>
            <a:off x="4417425" y="1406225"/>
            <a:ext cx="4658400" cy="31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</a:rPr>
              <a:t>Why not Obj</a:t>
            </a:r>
            <a:endParaRPr sz="1500">
              <a:solidFill>
                <a:schemeClr val="dk2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</a:pPr>
            <a:r>
              <a:rPr lang="en" sz="1300">
                <a:solidFill>
                  <a:schemeClr val="dk2"/>
                </a:solidFill>
              </a:rPr>
              <a:t>Storing data in an Obj is just not </a:t>
            </a:r>
            <a:r>
              <a:rPr lang="en" sz="1300">
                <a:solidFill>
                  <a:schemeClr val="dk2"/>
                </a:solidFill>
              </a:rPr>
              <a:t>desirable</a:t>
            </a:r>
            <a:r>
              <a:rPr lang="en" sz="1300">
                <a:solidFill>
                  <a:schemeClr val="dk2"/>
                </a:solidFill>
              </a:rPr>
              <a:t>.</a:t>
            </a:r>
            <a:endParaRPr sz="1300">
              <a:solidFill>
                <a:schemeClr val="dk2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</a:pPr>
            <a:r>
              <a:rPr lang="en" sz="1300">
                <a:solidFill>
                  <a:schemeClr val="dk2"/>
                </a:solidFill>
              </a:rPr>
              <a:t>The data in each </a:t>
            </a:r>
            <a:r>
              <a:rPr lang="en" sz="1300">
                <a:solidFill>
                  <a:schemeClr val="dk2"/>
                </a:solidFill>
              </a:rPr>
              <a:t>request and response isn’t self documenting.</a:t>
            </a:r>
            <a:endParaRPr sz="1300">
              <a:solidFill>
                <a:schemeClr val="dk2"/>
              </a:solidFill>
            </a:endParaRPr>
          </a:p>
          <a:p>
            <a:pPr indent="-311150" lvl="1" marL="9144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○"/>
            </a:pPr>
            <a:r>
              <a:rPr lang="en" sz="1300">
                <a:solidFill>
                  <a:srgbClr val="4EC9B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Object</a:t>
            </a:r>
            <a:r>
              <a:rPr lang="en" sz="13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[] </a:t>
            </a:r>
            <a:r>
              <a:rPr lang="en" sz="130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loginData</a:t>
            </a:r>
            <a:r>
              <a:rPr lang="en" sz="13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30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3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300">
                <a:solidFill>
                  <a:srgbClr val="C586C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new</a:t>
            </a:r>
            <a:r>
              <a:rPr lang="en" sz="13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300">
                <a:solidFill>
                  <a:srgbClr val="4EC9B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Object</a:t>
            </a:r>
            <a:r>
              <a:rPr lang="en" sz="13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[] {username, password };</a:t>
            </a:r>
            <a:r>
              <a:rPr lang="en" sz="1300">
                <a:solidFill>
                  <a:schemeClr val="dk2"/>
                </a:solidFill>
              </a:rPr>
              <a:t> is fine on the client side, but becomes more confusing once the context is lost on the server side.</a:t>
            </a:r>
            <a:endParaRPr sz="1300">
              <a:solidFill>
                <a:schemeClr val="dk2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</a:pPr>
            <a:r>
              <a:rPr lang="en" sz="1300">
                <a:solidFill>
                  <a:schemeClr val="dk2"/>
                </a:solidFill>
              </a:rPr>
              <a:t>If the data was put in out of order the cast would fail</a:t>
            </a:r>
            <a:endParaRPr sz="1300">
              <a:solidFill>
                <a:schemeClr val="dk2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</a:pPr>
            <a:r>
              <a:rPr lang="en" sz="1300">
                <a:solidFill>
                  <a:srgbClr val="4EC9B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Object</a:t>
            </a:r>
            <a:r>
              <a:rPr lang="en" sz="13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[] </a:t>
            </a:r>
            <a:r>
              <a:rPr lang="en" sz="130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loginData</a:t>
            </a:r>
            <a:r>
              <a:rPr lang="en" sz="13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30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3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300">
                <a:solidFill>
                  <a:srgbClr val="C586C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new</a:t>
            </a:r>
            <a:r>
              <a:rPr lang="en" sz="13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300">
                <a:solidFill>
                  <a:srgbClr val="4EC9B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Object</a:t>
            </a:r>
            <a:r>
              <a:rPr lang="en" sz="13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[] {password, username };</a:t>
            </a:r>
            <a:r>
              <a:rPr lang="en" sz="1300">
                <a:solidFill>
                  <a:schemeClr val="dk2"/>
                </a:solidFill>
              </a:rPr>
              <a:t> fails.</a:t>
            </a:r>
            <a:br>
              <a:rPr lang="en" sz="1800">
                <a:solidFill>
                  <a:schemeClr val="dk2"/>
                </a:solidFill>
              </a:rPr>
            </a:br>
            <a:endParaRPr sz="1800">
              <a:solidFill>
                <a:schemeClr val="dk2"/>
              </a:solidFill>
            </a:endParaRPr>
          </a:p>
        </p:txBody>
      </p:sp>
      <p:sp>
        <p:nvSpPr>
          <p:cNvPr id="115" name="Google Shape;115;p20"/>
          <p:cNvSpPr txBox="1"/>
          <p:nvPr/>
        </p:nvSpPr>
        <p:spPr>
          <a:xfrm>
            <a:off x="1120100" y="2947400"/>
            <a:ext cx="34518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</a:rPr>
              <a:t>Why TObjMessage? </a:t>
            </a:r>
            <a:r>
              <a:rPr lang="en" sz="1500">
                <a:solidFill>
                  <a:schemeClr val="dk2"/>
                </a:solidFill>
              </a:rPr>
              <a:t>Why not String?</a:t>
            </a:r>
            <a:endParaRPr sz="1500">
              <a:solidFill>
                <a:schemeClr val="dk2"/>
              </a:solidFill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Char char="●"/>
            </a:pPr>
            <a:r>
              <a:rPr lang="en" sz="1300">
                <a:solidFill>
                  <a:schemeClr val="dk2"/>
                </a:solidFill>
              </a:rPr>
              <a:t>Sending non strings would be hard. (Floats, Objects stored in Objects)</a:t>
            </a:r>
            <a:endParaRPr sz="1300">
              <a:solidFill>
                <a:schemeClr val="dk2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</a:pPr>
            <a:r>
              <a:rPr lang="en" sz="1300">
                <a:solidFill>
                  <a:schemeClr val="dk2"/>
                </a:solidFill>
              </a:rPr>
              <a:t>A unique conversion would need to be thought of for every request and response</a:t>
            </a:r>
            <a:endParaRPr sz="1300">
              <a:solidFill>
                <a:schemeClr val="dk2"/>
              </a:solidFill>
            </a:endParaRPr>
          </a:p>
        </p:txBody>
      </p:sp>
      <p:sp>
        <p:nvSpPr>
          <p:cNvPr id="116" name="Google Shape;116;p20"/>
          <p:cNvSpPr txBox="1"/>
          <p:nvPr/>
        </p:nvSpPr>
        <p:spPr>
          <a:xfrm>
            <a:off x="5563750" y="4350475"/>
            <a:ext cx="3473400" cy="6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</a:rPr>
              <a:t>Records solve this. Self </a:t>
            </a:r>
            <a:r>
              <a:rPr lang="en" sz="1300">
                <a:solidFill>
                  <a:schemeClr val="dk2"/>
                </a:solidFill>
              </a:rPr>
              <a:t>documenting, Allows for sending Objects like a User, not overly complex</a:t>
            </a:r>
            <a:endParaRPr sz="13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1"/>
          <p:cNvSpPr txBox="1"/>
          <p:nvPr>
            <p:ph type="title"/>
          </p:nvPr>
        </p:nvSpPr>
        <p:spPr>
          <a:xfrm flipH="1">
            <a:off x="1040750" y="334850"/>
            <a:ext cx="7581900" cy="8826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Client Class</a:t>
            </a:r>
            <a:endParaRPr/>
          </a:p>
        </p:txBody>
      </p:sp>
      <p:pic>
        <p:nvPicPr>
          <p:cNvPr id="122" name="Google Shape;12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7050" y="1339800"/>
            <a:ext cx="2333625" cy="2962275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1"/>
          <p:cNvSpPr txBox="1"/>
          <p:nvPr/>
        </p:nvSpPr>
        <p:spPr>
          <a:xfrm>
            <a:off x="3666075" y="1346125"/>
            <a:ext cx="5332500" cy="370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</a:pPr>
            <a:r>
              <a:rPr lang="en" sz="1300">
                <a:solidFill>
                  <a:schemeClr val="dk2"/>
                </a:solidFill>
              </a:rPr>
              <a:t>Handles socket stream.</a:t>
            </a:r>
            <a:endParaRPr sz="1300">
              <a:solidFill>
                <a:schemeClr val="dk2"/>
              </a:solidFill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</a:pPr>
            <a:r>
              <a:rPr b="1" lang="en" sz="1300">
                <a:solidFill>
                  <a:schemeClr val="dk2"/>
                </a:solidFill>
              </a:rPr>
              <a:t>Handles the network connection</a:t>
            </a:r>
            <a:r>
              <a:rPr lang="en" sz="1300">
                <a:solidFill>
                  <a:schemeClr val="dk2"/>
                </a:solidFill>
              </a:rPr>
              <a:t> between the client app and the server.</a:t>
            </a:r>
            <a:endParaRPr sz="1300">
              <a:solidFill>
                <a:schemeClr val="dk2"/>
              </a:solidFill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</a:pPr>
            <a:r>
              <a:rPr lang="en" sz="1300">
                <a:solidFill>
                  <a:schemeClr val="dk2"/>
                </a:solidFill>
              </a:rPr>
              <a:t>Responsible for </a:t>
            </a:r>
            <a:r>
              <a:rPr b="1" lang="en" sz="1300">
                <a:solidFill>
                  <a:schemeClr val="dk2"/>
                </a:solidFill>
              </a:rPr>
              <a:t>sending and receiving serialized messages</a:t>
            </a:r>
            <a:r>
              <a:rPr lang="en" sz="1300">
                <a:solidFill>
                  <a:schemeClr val="dk2"/>
                </a:solidFill>
              </a:rPr>
              <a:t> (Message&lt;TObjMessage&gt;).</a:t>
            </a:r>
            <a:endParaRPr sz="1300">
              <a:solidFill>
                <a:schemeClr val="dk2"/>
              </a:solidFill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</a:pPr>
            <a:r>
              <a:rPr lang="en" sz="1300">
                <a:solidFill>
                  <a:schemeClr val="dk2"/>
                </a:solidFill>
              </a:rPr>
              <a:t>Manages socket communication using </a:t>
            </a:r>
            <a:r>
              <a:rPr b="1" lang="en" sz="1300">
                <a:solidFill>
                  <a:schemeClr val="dk2"/>
                </a:solidFill>
              </a:rPr>
              <a:t>ObjectInputStream</a:t>
            </a:r>
            <a:r>
              <a:rPr lang="en" sz="1300">
                <a:solidFill>
                  <a:schemeClr val="dk2"/>
                </a:solidFill>
              </a:rPr>
              <a:t> and </a:t>
            </a:r>
            <a:r>
              <a:rPr b="1" lang="en" sz="1300">
                <a:solidFill>
                  <a:schemeClr val="dk2"/>
                </a:solidFill>
              </a:rPr>
              <a:t>ObjectOutputStream</a:t>
            </a:r>
            <a:r>
              <a:rPr lang="en" sz="1300">
                <a:solidFill>
                  <a:schemeClr val="dk2"/>
                </a:solidFill>
              </a:rPr>
              <a:t>.</a:t>
            </a:r>
            <a:endParaRPr sz="1300">
              <a:solidFill>
                <a:schemeClr val="dk2"/>
              </a:solidFill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</a:pPr>
            <a:r>
              <a:rPr lang="en" sz="1300">
                <a:solidFill>
                  <a:schemeClr val="dk2"/>
                </a:solidFill>
              </a:rPr>
              <a:t>Keeps track of connection state </a:t>
            </a:r>
            <a:r>
              <a:rPr b="1" lang="en" sz="1300">
                <a:solidFill>
                  <a:schemeClr val="dk2"/>
                </a:solidFill>
              </a:rPr>
              <a:t>(connected flag).</a:t>
            </a:r>
            <a:endParaRPr b="1" sz="1300">
              <a:solidFill>
                <a:schemeClr val="dk2"/>
              </a:solidFill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</a:pPr>
            <a:r>
              <a:rPr b="1" lang="en" sz="1300">
                <a:solidFill>
                  <a:schemeClr val="dk2"/>
                </a:solidFill>
              </a:rPr>
              <a:t>Encapsulation</a:t>
            </a:r>
            <a:r>
              <a:rPr lang="en" sz="1300">
                <a:solidFill>
                  <a:schemeClr val="dk2"/>
                </a:solidFill>
              </a:rPr>
              <a:t>: all socket isolated in one class.</a:t>
            </a:r>
            <a:endParaRPr sz="13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2"/>
          <p:cNvSpPr txBox="1"/>
          <p:nvPr>
            <p:ph type="title"/>
          </p:nvPr>
        </p:nvSpPr>
        <p:spPr>
          <a:xfrm flipH="1">
            <a:off x="1040750" y="334850"/>
            <a:ext cx="7581900" cy="8826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ClientController Class</a:t>
            </a:r>
            <a:endParaRPr/>
          </a:p>
        </p:txBody>
      </p:sp>
      <p:sp>
        <p:nvSpPr>
          <p:cNvPr id="129" name="Google Shape;129;p22"/>
          <p:cNvSpPr txBox="1"/>
          <p:nvPr/>
        </p:nvSpPr>
        <p:spPr>
          <a:xfrm>
            <a:off x="4687900" y="1346125"/>
            <a:ext cx="4310700" cy="370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</a:pPr>
            <a:r>
              <a:rPr lang="en" sz="1300">
                <a:solidFill>
                  <a:schemeClr val="dk2"/>
                </a:solidFill>
              </a:rPr>
              <a:t>Acts as a </a:t>
            </a:r>
            <a:r>
              <a:rPr b="1" lang="en" sz="1300">
                <a:solidFill>
                  <a:schemeClr val="dk2"/>
                </a:solidFill>
              </a:rPr>
              <a:t>facade between the GUI, network client, and background listener.</a:t>
            </a:r>
            <a:endParaRPr b="1" sz="1300">
              <a:solidFill>
                <a:schemeClr val="dk2"/>
              </a:solidFill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</a:pPr>
            <a:r>
              <a:rPr lang="en" sz="1300">
                <a:solidFill>
                  <a:schemeClr val="dk2"/>
                </a:solidFill>
              </a:rPr>
              <a:t>Starts and </a:t>
            </a:r>
            <a:r>
              <a:rPr b="1" lang="en" sz="1300">
                <a:solidFill>
                  <a:schemeClr val="dk2"/>
                </a:solidFill>
              </a:rPr>
              <a:t>manages the ClientListener</a:t>
            </a:r>
            <a:r>
              <a:rPr lang="en" sz="1300">
                <a:solidFill>
                  <a:schemeClr val="dk2"/>
                </a:solidFill>
              </a:rPr>
              <a:t> thread for asynchronous communication (Server might send a unprompted request, this handles that).</a:t>
            </a:r>
            <a:endParaRPr sz="1300">
              <a:solidFill>
                <a:schemeClr val="dk2"/>
              </a:solidFill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</a:pPr>
            <a:r>
              <a:rPr b="1" lang="en" sz="1300">
                <a:solidFill>
                  <a:schemeClr val="dk2"/>
                </a:solidFill>
              </a:rPr>
              <a:t>Uses the Client class to send requests</a:t>
            </a:r>
            <a:r>
              <a:rPr lang="en" sz="1300">
                <a:solidFill>
                  <a:schemeClr val="dk2"/>
                </a:solidFill>
              </a:rPr>
              <a:t> (e.g. LoginRequest, UpdateRequest) to the server.</a:t>
            </a:r>
            <a:endParaRPr sz="1300">
              <a:solidFill>
                <a:schemeClr val="dk2"/>
              </a:solidFill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</a:pPr>
            <a:r>
              <a:rPr b="1" lang="en" sz="1300">
                <a:solidFill>
                  <a:schemeClr val="dk2"/>
                </a:solidFill>
              </a:rPr>
              <a:t>Interprets server responses</a:t>
            </a:r>
            <a:r>
              <a:rPr lang="en" sz="1300">
                <a:solidFill>
                  <a:schemeClr val="dk2"/>
                </a:solidFill>
              </a:rPr>
              <a:t> (e.g. LoginResponse, UpdateResponse) and updates the UI.</a:t>
            </a:r>
            <a:endParaRPr sz="1300">
              <a:solidFill>
                <a:schemeClr val="dk2"/>
              </a:solidFill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</a:pPr>
            <a:r>
              <a:rPr b="1" lang="en" sz="1300">
                <a:solidFill>
                  <a:schemeClr val="dk2"/>
                </a:solidFill>
              </a:rPr>
              <a:t>Maintains the current user session</a:t>
            </a:r>
            <a:r>
              <a:rPr lang="en" sz="1300">
                <a:solidFill>
                  <a:schemeClr val="dk2"/>
                </a:solidFill>
              </a:rPr>
              <a:t> once login succeeds.</a:t>
            </a:r>
            <a:endParaRPr sz="1300">
              <a:solidFill>
                <a:schemeClr val="dk2"/>
              </a:solidFill>
            </a:endParaRPr>
          </a:p>
        </p:txBody>
      </p:sp>
      <p:pic>
        <p:nvPicPr>
          <p:cNvPr id="130" name="Google Shape;13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4225" y="1346125"/>
            <a:ext cx="3361275" cy="17978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3"/>
          <p:cNvSpPr txBox="1"/>
          <p:nvPr>
            <p:ph type="title"/>
          </p:nvPr>
        </p:nvSpPr>
        <p:spPr>
          <a:xfrm flipH="1">
            <a:off x="1040750" y="334850"/>
            <a:ext cx="7581900" cy="8826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Server Data Classes</a:t>
            </a:r>
            <a:endParaRPr/>
          </a:p>
        </p:txBody>
      </p:sp>
      <p:pic>
        <p:nvPicPr>
          <p:cNvPr id="136" name="Google Shape;13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4386" y="1061238"/>
            <a:ext cx="1898097" cy="199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53337" y="1069613"/>
            <a:ext cx="2424881" cy="1973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59868" y="3193725"/>
            <a:ext cx="1847850" cy="184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89143" y="3193725"/>
            <a:ext cx="1543050" cy="117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345820" y="3186812"/>
            <a:ext cx="1983841" cy="172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743268" y="1069625"/>
            <a:ext cx="1260982" cy="21172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4"/>
          <p:cNvSpPr txBox="1"/>
          <p:nvPr>
            <p:ph type="title"/>
          </p:nvPr>
        </p:nvSpPr>
        <p:spPr>
          <a:xfrm flipH="1">
            <a:off x="1040750" y="334850"/>
            <a:ext cx="7581900" cy="8826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ServerController Class</a:t>
            </a:r>
            <a:endParaRPr/>
          </a:p>
        </p:txBody>
      </p:sp>
      <p:pic>
        <p:nvPicPr>
          <p:cNvPr id="147" name="Google Shape;14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91113" y="1398400"/>
            <a:ext cx="1438275" cy="146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91113" y="3046200"/>
            <a:ext cx="1809750" cy="184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70350" y="1398400"/>
            <a:ext cx="4529200" cy="2751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